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00" r:id="rId1"/>
    <p:sldMasterId id="2147483987" r:id="rId2"/>
  </p:sldMasterIdLst>
  <p:notesMasterIdLst>
    <p:notesMasterId r:id="rId95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0" r:id="rId13"/>
    <p:sldId id="267" r:id="rId14"/>
    <p:sldId id="269" r:id="rId15"/>
    <p:sldId id="270" r:id="rId16"/>
    <p:sldId id="271" r:id="rId17"/>
    <p:sldId id="272" r:id="rId18"/>
    <p:sldId id="298" r:id="rId19"/>
    <p:sldId id="273" r:id="rId20"/>
    <p:sldId id="274" r:id="rId21"/>
    <p:sldId id="275" r:id="rId22"/>
    <p:sldId id="280" r:id="rId23"/>
    <p:sldId id="281" r:id="rId24"/>
    <p:sldId id="276" r:id="rId25"/>
    <p:sldId id="278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22" r:id="rId55"/>
    <p:sldId id="310" r:id="rId56"/>
    <p:sldId id="313" r:id="rId57"/>
    <p:sldId id="314" r:id="rId58"/>
    <p:sldId id="320" r:id="rId59"/>
    <p:sldId id="315" r:id="rId60"/>
    <p:sldId id="316" r:id="rId61"/>
    <p:sldId id="317" r:id="rId62"/>
    <p:sldId id="318" r:id="rId63"/>
    <p:sldId id="319" r:id="rId64"/>
    <p:sldId id="321" r:id="rId65"/>
    <p:sldId id="329" r:id="rId66"/>
    <p:sldId id="337" r:id="rId67"/>
    <p:sldId id="338" r:id="rId68"/>
    <p:sldId id="339" r:id="rId69"/>
    <p:sldId id="340" r:id="rId70"/>
    <p:sldId id="341" r:id="rId71"/>
    <p:sldId id="342" r:id="rId72"/>
    <p:sldId id="330" r:id="rId73"/>
    <p:sldId id="328" r:id="rId74"/>
    <p:sldId id="323" r:id="rId75"/>
    <p:sldId id="331" r:id="rId76"/>
    <p:sldId id="332" r:id="rId77"/>
    <p:sldId id="333" r:id="rId78"/>
    <p:sldId id="334" r:id="rId79"/>
    <p:sldId id="335" r:id="rId80"/>
    <p:sldId id="336" r:id="rId81"/>
    <p:sldId id="343" r:id="rId82"/>
    <p:sldId id="344" r:id="rId83"/>
    <p:sldId id="346" r:id="rId84"/>
    <p:sldId id="347" r:id="rId85"/>
    <p:sldId id="345" r:id="rId86"/>
    <p:sldId id="349" r:id="rId87"/>
    <p:sldId id="348" r:id="rId88"/>
    <p:sldId id="350" r:id="rId89"/>
    <p:sldId id="351" r:id="rId90"/>
    <p:sldId id="352" r:id="rId91"/>
    <p:sldId id="353" r:id="rId92"/>
    <p:sldId id="354" r:id="rId93"/>
    <p:sldId id="355" r:id="rId9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82000"/>
      </a:lnSpc>
      <a:spcBef>
        <a:spcPct val="0"/>
      </a:spcBef>
      <a:spcAft>
        <a:spcPts val="1438"/>
      </a:spcAft>
      <a:buClr>
        <a:srgbClr val="000000"/>
      </a:buClr>
      <a:buSzPct val="100000"/>
      <a:buFont typeface="Times New Roman" pitchFamily="16" charset="0"/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1pPr>
    <a:lvl2pPr marL="742950" indent="-285750" algn="l" defTabSz="457200" rtl="0" fontAlgn="base" hangingPunct="0">
      <a:lnSpc>
        <a:spcPct val="82000"/>
      </a:lnSpc>
      <a:spcBef>
        <a:spcPct val="0"/>
      </a:spcBef>
      <a:spcAft>
        <a:spcPts val="1438"/>
      </a:spcAft>
      <a:buClr>
        <a:srgbClr val="000000"/>
      </a:buClr>
      <a:buSzPct val="100000"/>
      <a:buFont typeface="Times New Roman" pitchFamily="16" charset="0"/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2pPr>
    <a:lvl3pPr marL="1143000" indent="-228600" algn="l" defTabSz="457200" rtl="0" fontAlgn="base" hangingPunct="0">
      <a:lnSpc>
        <a:spcPct val="82000"/>
      </a:lnSpc>
      <a:spcBef>
        <a:spcPct val="0"/>
      </a:spcBef>
      <a:spcAft>
        <a:spcPts val="1438"/>
      </a:spcAft>
      <a:buClr>
        <a:srgbClr val="000000"/>
      </a:buClr>
      <a:buSzPct val="100000"/>
      <a:buFont typeface="Times New Roman" pitchFamily="16" charset="0"/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3pPr>
    <a:lvl4pPr marL="1600200" indent="-228600" algn="l" defTabSz="457200" rtl="0" fontAlgn="base" hangingPunct="0">
      <a:lnSpc>
        <a:spcPct val="82000"/>
      </a:lnSpc>
      <a:spcBef>
        <a:spcPct val="0"/>
      </a:spcBef>
      <a:spcAft>
        <a:spcPts val="1438"/>
      </a:spcAft>
      <a:buClr>
        <a:srgbClr val="000000"/>
      </a:buClr>
      <a:buSzPct val="100000"/>
      <a:buFont typeface="Times New Roman" pitchFamily="16" charset="0"/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4pPr>
    <a:lvl5pPr marL="2057400" indent="-228600" algn="l" defTabSz="457200" rtl="0" fontAlgn="base" hangingPunct="0">
      <a:lnSpc>
        <a:spcPct val="82000"/>
      </a:lnSpc>
      <a:spcBef>
        <a:spcPct val="0"/>
      </a:spcBef>
      <a:spcAft>
        <a:spcPts val="1438"/>
      </a:spcAft>
      <a:buClr>
        <a:srgbClr val="000000"/>
      </a:buClr>
      <a:buSzPct val="100000"/>
      <a:buFont typeface="Times New Roman" pitchFamily="16" charset="0"/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David" pitchFamily="32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0E56C3C8-C448-427C-8B12-9F9F5D021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5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915635-826F-43F4-9BBD-DFA0656449EA}" type="slidenum">
              <a:rPr lang="en-US"/>
              <a:pPr/>
              <a:t>1</a:t>
            </a:fld>
            <a:endParaRPr 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E87597-3B7E-4258-BAE5-5BF5A85C36C4}" type="slidenum">
              <a:rPr lang="en-US"/>
              <a:pPr/>
              <a:t>10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F6DDD-B0E6-4519-8046-CE1826BEA5B6}" type="slidenum">
              <a:rPr lang="en-US"/>
              <a:pPr/>
              <a:t>12</a:t>
            </a:fld>
            <a:endParaRPr 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2A160-ECF3-4331-BDFE-F7B7FC69AB14}" type="slidenum">
              <a:rPr lang="en-US"/>
              <a:pPr/>
              <a:t>13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15:00</a:t>
            </a:r>
            <a:r>
              <a:rPr lang="en-US" baseline="0" dirty="0" smtClean="0"/>
              <a:t> minutes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D78F0E-D5D8-4CCC-8156-2246D6C85C46}" type="slidenum">
              <a:rPr lang="en-US"/>
              <a:pPr/>
              <a:t>14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2548EB-CE44-42C7-8BE8-B9636992EE07}" type="slidenum">
              <a:rPr lang="en-US"/>
              <a:pPr/>
              <a:t>15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B58CCC-BDE4-495D-8C0D-F6B99FAB00E9}" type="slidenum">
              <a:rPr lang="en-US"/>
              <a:pPr/>
              <a:t>16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08C301-33CD-4C8F-BAA7-FD09022987AC}" type="slidenum">
              <a:rPr lang="en-US"/>
              <a:pPr/>
              <a:t>18</a:t>
            </a:fld>
            <a:endParaRPr lang="en-U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02624F-6497-4C5F-8FAC-68C0DB7AFA75}" type="slidenum">
              <a:rPr lang="en-US"/>
              <a:pPr/>
              <a:t>19</a:t>
            </a:fld>
            <a:endParaRPr lang="en-US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91EA8D-45DB-4346-A678-B10933AEE1CB}" type="slidenum">
              <a:rPr lang="en-US"/>
              <a:pPr/>
              <a:t>2</a:t>
            </a:fld>
            <a:endParaRPr lang="en-US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F1DB4C-3C44-4489-BF59-150E5C1CE736}" type="slidenum">
              <a:rPr lang="en-US"/>
              <a:pPr/>
              <a:t>3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31458E-700F-47D5-879B-E0629EE058AF}" type="slidenum">
              <a:rPr lang="en-US"/>
              <a:pPr/>
              <a:t>4</a:t>
            </a:fld>
            <a:endParaRPr 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9BD53E-11CE-4874-869B-19530CFC2CAC}" type="slidenum">
              <a:rPr lang="en-US"/>
              <a:pPr/>
              <a:t>5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D0A0-C7FA-4D81-B2BB-7E21BADB23FE}" type="slidenum">
              <a:rPr lang="en-US"/>
              <a:pPr/>
              <a:t>6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3639C7-2801-413F-B26B-5E4D0EBE2005}" type="slidenum">
              <a:rPr lang="en-US"/>
              <a:pPr/>
              <a:t>7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CBD63D-7AEB-4F78-A1DB-A4DC44C16D44}" type="slidenum">
              <a:rPr lang="en-US"/>
              <a:pPr/>
              <a:t>8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B86F00-1675-4FF2-99BD-D70B0E6AA51E}" type="slidenum">
              <a:rPr lang="en-US"/>
              <a:pPr/>
              <a:t>9</a:t>
            </a:fld>
            <a:endParaRPr 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defRPr>
                <a:latin typeface="Evolver" panose="02000505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FRC 2468 </a:t>
            </a:r>
            <a:r>
              <a:rPr lang="en-US" dirty="0" err="1" smtClean="0"/>
              <a:t>SolidWork</a:t>
            </a:r>
            <a:r>
              <a:rPr lang="en-US" dirty="0" smtClean="0"/>
              <a:t>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808037"/>
            <a:ext cx="2538989" cy="1271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2" y="957771"/>
            <a:ext cx="4705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4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3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2303463"/>
            <a:ext cx="9069388" cy="1260475"/>
          </a:xfrm>
        </p:spPr>
        <p:txBody>
          <a:bodyPr/>
          <a:lstStyle>
            <a:lvl1pPr>
              <a:defRPr>
                <a:latin typeface="Evolver" panose="02000505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A204EFCF-EA18-423D-9D75-3471EE830A55}" type="datetime1">
              <a:rPr lang="en-US" smtClean="0"/>
              <a:t>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7056437"/>
            <a:ext cx="3194050" cy="349251"/>
          </a:xfrm>
        </p:spPr>
        <p:txBody>
          <a:bodyPr/>
          <a:lstStyle>
            <a:lvl1pPr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FRC 2468 CAD </a:t>
            </a:r>
            <a:r>
              <a:rPr lang="en-US" dirty="0" smtClean="0">
                <a:ea typeface="DejaVu Sans" pitchFamily="34" charset="0"/>
              </a:rPr>
              <a:t>Seminar</a:t>
            </a:r>
            <a:endParaRPr lang="en-US" dirty="0">
              <a:ea typeface="DejaVu San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9CC54C86-B681-412B-BF4B-FF9DE0042D48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2" y="740646"/>
            <a:ext cx="2538989" cy="1271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12" y="881571"/>
            <a:ext cx="4705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volver" panose="02000505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722437"/>
            <a:ext cx="9072563" cy="50307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072A-77EB-4D62-84F4-C0DF46A4DE8A}" type="datetime1">
              <a:rPr lang="en-US" smtClean="0"/>
              <a:t>9/4/2015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EC17-EBC4-4CDC-A837-209D2EF50929}" type="datetime1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FD71-4109-4873-904F-91C6313F02C8}" type="datetime1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8AD2-8DEE-49A9-AE5D-4F9EBDA7DF23}" type="datetime1">
              <a:rPr lang="en-US" smtClean="0"/>
              <a:t>9/4/2015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4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3ACF-90C8-4882-AF7C-8D9D50531755}" type="datetime1">
              <a:rPr lang="en-US" smtClean="0"/>
              <a:t>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B8EC-30B8-4C47-B219-E5B163668726}" type="datetime1">
              <a:rPr lang="en-US" smtClean="0"/>
              <a:t>9/4/2015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B23C-373C-4187-9B3F-98E171D25846}" type="datetime1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2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4793-8E6B-4E8D-B827-9AFC07CA8C30}" type="datetime1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1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DA34-0D92-4073-9F93-F15CC7DD904E}" type="datetime1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03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513E-246D-4110-9BB9-2A48B3F68C70}" type="datetime1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4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7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0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4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4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19B9D-9C10-4295-9AC9-451F994963D9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F68E-52F0-4AF5-A3DC-3EFFF774C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7732004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2103437"/>
            <a:ext cx="9072563" cy="464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6072A-77EB-4D62-84F4-C0DF46A4DE8A}" type="datetime1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FRC </a:t>
            </a:r>
            <a:r>
              <a:rPr lang="en-US" sz="1600" dirty="0" smtClean="0"/>
              <a:t>2468</a:t>
            </a:r>
            <a:r>
              <a:rPr lang="en-US" dirty="0" smtClean="0"/>
              <a:t> CAD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50BC-F5D8-4D90-AD57-598DB777C7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29" y="427037"/>
            <a:ext cx="18266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773112" y="2713037"/>
            <a:ext cx="8569325" cy="1620837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/>
              <a:t>SolidWorks Seminar series:</a:t>
            </a:r>
            <a:br>
              <a:rPr lang="en-US" dirty="0"/>
            </a:br>
            <a:r>
              <a:rPr lang="en-US" dirty="0"/>
              <a:t>Introduction to SolidWorks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35112" y="4541837"/>
            <a:ext cx="7056437" cy="1931988"/>
          </a:xfrm>
          <a:ln/>
        </p:spPr>
        <p:txBody>
          <a:bodyPr anchor="ctr"/>
          <a:lstStyle/>
          <a:p>
            <a:pPr marL="0" indent="0" algn="ctr"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FRC 2468 Appreciate</a:t>
            </a:r>
          </a:p>
          <a:p>
            <a:pPr marL="0" indent="0" algn="ctr"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Lewis Jones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</a:t>
            </a:r>
            <a:r>
              <a:rPr lang="en-US" smtClean="0">
                <a:ea typeface="DejaVu Sans" pitchFamily="34" charset="0"/>
              </a:rPr>
              <a:t>Seminar</a:t>
            </a:r>
            <a:endParaRPr lang="en-US" dirty="0">
              <a:ea typeface="DejaVu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C86-B681-412B-BF4B-FF9DE0042D4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View Orientation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825" y="1265237"/>
            <a:ext cx="9072563" cy="5487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1B415BB9-3080-4B7E-9D3F-FF6292A07363}" type="slidenum">
              <a:rPr lang="en-US"/>
              <a:pPr/>
              <a:t>10</a:t>
            </a:fld>
            <a:endParaRPr lang="en-US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8811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4846638" y="2560637"/>
            <a:ext cx="1736725" cy="1219200"/>
          </a:xfrm>
          <a:prstGeom prst="roundRect">
            <a:avLst>
              <a:gd name="adj" fmla="val 130"/>
            </a:avLst>
          </a:prstGeom>
          <a:noFill/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73112" y="3475037"/>
            <a:ext cx="8569325" cy="1620837"/>
          </a:xfrm>
        </p:spPr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9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Assembly Navigation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The parts and sub-assemblies in the assembly are shown on the left in the Design Tree section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If you click on a part in the assembly, the name of the part will be highlighted in the Design Tree section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Individual parts and sub-assemblies can be opened by right-clicking on the part names or the parts in the assembly and clicking “Open Assembly” or “Open Part”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If the Design Tree section is beginning to get overcrowded, you can right click in the section and select “Collapse Items”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B076A9D2-E10C-4360-B9BA-E18B11CC1C9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Useful Evaluate Tools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78B1B59F-3DD7-4681-A476-20A11B869C2B}" type="slidenum">
              <a:rPr lang="en-US"/>
              <a:pPr/>
              <a:t>13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0874"/>
            <a:ext cx="9144000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1646238" y="2378075"/>
            <a:ext cx="457200" cy="182563"/>
          </a:xfrm>
          <a:prstGeom prst="roundRect">
            <a:avLst>
              <a:gd name="adj" fmla="val 875"/>
            </a:avLst>
          </a:prstGeom>
          <a:noFill/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Measure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Measure Tool can find the distances between planes, edges, points, centers of circles, etc.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2CA54139-D3A7-47A1-8F7C-A208C017C7FC}" type="slidenum">
              <a:rPr lang="en-US"/>
              <a:pPr/>
              <a:t>14</a:t>
            </a:fld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108325"/>
            <a:ext cx="4572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108325"/>
            <a:ext cx="42481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Mass Properties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Mass Properties Tool can find the density, mass, and center of mass of assemblies or selected parts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0D5509D4-B653-4819-9514-4BB027F5A870}" type="slidenum">
              <a:rPr lang="en-US"/>
              <a:pPr/>
              <a:t>15</a:t>
            </a:fld>
            <a:endParaRPr lang="en-US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2941637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Units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units that SolidWorks defaults to can be changed by clicking on the button in the bottom right corner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1F2B10EE-41EF-4BE1-BF68-5B68C1A14940}" type="slidenum">
              <a:rPr lang="en-US"/>
              <a:pPr/>
              <a:t>16</a:t>
            </a:fld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3094037"/>
            <a:ext cx="49244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Transparency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in an assembly can be put in a “transparent mode” to allow the user to see other parts that were hidden under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52" y="2535236"/>
            <a:ext cx="8046720" cy="45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Section 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25D353E3-B845-4700-A9BF-237CC5BB1476}" type="slidenum">
              <a:rPr lang="en-US"/>
              <a:pPr/>
              <a:t>18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23255"/>
            <a:ext cx="9144000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Section View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idx="1"/>
          </p:nvPr>
        </p:nvSpPr>
        <p:spPr>
          <a:xfrm>
            <a:off x="504825" y="2103437"/>
            <a:ext cx="6211887" cy="4649788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Section View allows the model to be viewed as if it was “cut” along a plane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Select the plane to cut by changing the reference plane and the distance/angle to that plane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D33374-1185-4D6B-8566-95A73F659EA5}" type="slidenum">
              <a:rPr lang="en-US"/>
              <a:pPr/>
              <a:t>19</a:t>
            </a:fld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2" y="1974847"/>
            <a:ext cx="29718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Overview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Week 1: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SolidWorks Introduction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SolidWorks Assembly: Mates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Week 2: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Assembly Project: Robot Assembly Using Parts Library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Week 3: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SolidWorks Parts: Sketching Tools, Boss Extrude, Extruded Cut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SolidWorks Parts: Revolve Extrude, Linear, Rotary, and Mirror Patterns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8A99E6D5-22D5-46A7-B7F3-A1F19B75869E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basic function in assemblies</a:t>
            </a:r>
          </a:p>
          <a:p>
            <a:r>
              <a:rPr lang="en-US" dirty="0" smtClean="0"/>
              <a:t>Creates a relation between parts such as:</a:t>
            </a:r>
          </a:p>
          <a:p>
            <a:pPr lvl="1"/>
            <a:r>
              <a:rPr lang="en-US" dirty="0" smtClean="0"/>
              <a:t>Coincident</a:t>
            </a:r>
          </a:p>
          <a:p>
            <a:pPr lvl="1"/>
            <a:r>
              <a:rPr lang="en-US" dirty="0" smtClean="0"/>
              <a:t>Concentric</a:t>
            </a:r>
          </a:p>
          <a:p>
            <a:pPr lvl="1"/>
            <a:r>
              <a:rPr lang="en-US" dirty="0" smtClean="0"/>
              <a:t>Tangent</a:t>
            </a:r>
          </a:p>
          <a:p>
            <a:pPr lvl="1"/>
            <a:r>
              <a:rPr lang="en-US" dirty="0" smtClean="0"/>
              <a:t>Parallel</a:t>
            </a:r>
          </a:p>
          <a:p>
            <a:pPr lvl="1"/>
            <a:r>
              <a:rPr lang="en-US" dirty="0" smtClean="0"/>
              <a:t>Perpendicular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Angle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 Menu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570037"/>
            <a:ext cx="9144000" cy="51409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 Menu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570037"/>
            <a:ext cx="9144000" cy="51409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Coincident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this mate to put different parts together along a plane or an edge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52" y="2560637"/>
            <a:ext cx="8046720" cy="45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Coincident Mate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</p:spTree>
    <p:extLst>
      <p:ext uri="{BB962C8B-B14F-4D97-AF65-F5344CB8AC3E}">
        <p14:creationId xmlns:p14="http://schemas.microsoft.com/office/powerpoint/2010/main" val="34866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Concentric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Mates two circles so that they are concentric (share the same center)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796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Concentric Mate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722438"/>
            <a:ext cx="9144000" cy="51409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Assembly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now put together a wheel assembly, made up of a wheel, hubs, screws, and nuts</a:t>
            </a:r>
          </a:p>
          <a:p>
            <a:r>
              <a:rPr lang="en-US" dirty="0" smtClean="0"/>
              <a:t>Navigate to CAD Files &gt; Wheel Assembly</a:t>
            </a:r>
          </a:p>
          <a:p>
            <a:r>
              <a:rPr lang="en-US" dirty="0" smtClean="0"/>
              <a:t>You are given instructions in the form of a picture as well as all the parts necessary to put together the wheel assembly in the folder</a:t>
            </a:r>
          </a:p>
          <a:p>
            <a:r>
              <a:rPr lang="en-US" dirty="0" smtClean="0"/>
              <a:t>Put it together!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Tangent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Makes a plane tangent to a cylinder/circle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796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Tangent Mate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9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Overview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Week 4: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Parts Project: 3D Printable Accessory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Parts Project: Gearbox Plate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Week 5 and 6: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Final Project: Robot Complete CAD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Review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SolidWorks: Project CAD Management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849BE891-9F46-4406-B60F-DAD59661D93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Standard Mates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</a:t>
            </a:r>
          </a:p>
          <a:p>
            <a:pPr lvl="1"/>
            <a:r>
              <a:rPr lang="en-US" dirty="0" smtClean="0"/>
              <a:t>Makes two planes or edges parallel to each other</a:t>
            </a:r>
          </a:p>
          <a:p>
            <a:r>
              <a:rPr lang="en-US" dirty="0" smtClean="0"/>
              <a:t>Perpendicular</a:t>
            </a:r>
          </a:p>
          <a:p>
            <a:pPr lvl="1"/>
            <a:r>
              <a:rPr lang="en-US" dirty="0" smtClean="0"/>
              <a:t>Makes two planes or edges perpendicular to each other</a:t>
            </a:r>
          </a:p>
          <a:p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Sets a static distance between two planes</a:t>
            </a:r>
          </a:p>
          <a:p>
            <a:r>
              <a:rPr lang="en-US" dirty="0" smtClean="0"/>
              <a:t>Angle</a:t>
            </a:r>
          </a:p>
          <a:p>
            <a:pPr lvl="1"/>
            <a:r>
              <a:rPr lang="en-US" dirty="0" smtClean="0"/>
              <a:t>Sets a static angle between two planes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Mate Option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031" y="1265237"/>
            <a:ext cx="9072563" cy="5030788"/>
          </a:xfrm>
        </p:spPr>
        <p:txBody>
          <a:bodyPr/>
          <a:lstStyle/>
          <a:p>
            <a:r>
              <a:rPr lang="en-US" dirty="0" smtClean="0"/>
              <a:t>Useful when mating multiple objects to a single plane</a:t>
            </a:r>
          </a:p>
          <a:p>
            <a:r>
              <a:rPr lang="en-US" dirty="0" smtClean="0"/>
              <a:t>Imagine “putting objects on top of a desk”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" y="2179637"/>
            <a:ext cx="8595360" cy="48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Mating Planes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031" y="1417637"/>
            <a:ext cx="9072563" cy="5030788"/>
          </a:xfrm>
        </p:spPr>
        <p:txBody>
          <a:bodyPr/>
          <a:lstStyle/>
          <a:p>
            <a:r>
              <a:rPr lang="en-US" dirty="0" smtClean="0"/>
              <a:t>Planes of the parts and the assembly can be selected by opening the mini-Design Tree when the Mate Menu is open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2" y="2255837"/>
            <a:ext cx="8229600" cy="46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Mate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535018"/>
            <a:ext cx="9072563" cy="510082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Mate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312" y="1417637"/>
            <a:ext cx="9072563" cy="5030788"/>
          </a:xfrm>
        </p:spPr>
        <p:txBody>
          <a:bodyPr/>
          <a:lstStyle/>
          <a:p>
            <a:r>
              <a:rPr lang="en-US" dirty="0" smtClean="0"/>
              <a:t>A symmetry plane and two other planes are selected</a:t>
            </a:r>
          </a:p>
          <a:p>
            <a:r>
              <a:rPr lang="en-US" dirty="0" smtClean="0"/>
              <a:t>The other two planes become symmetric across the symmetry plane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" y="2255837"/>
            <a:ext cx="8595360" cy="48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825" y="1341437"/>
            <a:ext cx="9072563" cy="5411788"/>
          </a:xfrm>
        </p:spPr>
        <p:txBody>
          <a:bodyPr/>
          <a:lstStyle/>
          <a:p>
            <a:r>
              <a:rPr lang="en-US" dirty="0" smtClean="0"/>
              <a:t>Very useful for assemblies that may change size in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2" y="1874837"/>
            <a:ext cx="8869680" cy="49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Distance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825" y="1417637"/>
            <a:ext cx="9072563" cy="5335588"/>
          </a:xfrm>
        </p:spPr>
        <p:txBody>
          <a:bodyPr/>
          <a:lstStyle/>
          <a:p>
            <a:r>
              <a:rPr lang="en-US" dirty="0" smtClean="0"/>
              <a:t>Sets up limits for the distances that two planes can be 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874837"/>
            <a:ext cx="9144000" cy="5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Limit Mate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42" y="1189037"/>
            <a:ext cx="9072563" cy="5030788"/>
          </a:xfrm>
        </p:spPr>
        <p:txBody>
          <a:bodyPr/>
          <a:lstStyle/>
          <a:p>
            <a:r>
              <a:rPr lang="en-US" dirty="0" smtClean="0"/>
              <a:t>Mates that display functions that are difficult/impossible to show through the Standard and Advanced mates but are often used in mechanical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2" y="2287586"/>
            <a:ext cx="8503920" cy="478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Slot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825" y="1341437"/>
            <a:ext cx="9072563" cy="5411788"/>
          </a:xfrm>
        </p:spPr>
        <p:txBody>
          <a:bodyPr/>
          <a:lstStyle/>
          <a:p>
            <a:r>
              <a:rPr lang="en-US" dirty="0" smtClean="0"/>
              <a:t>Similar to the limit distance mate, this mate limits an object so that it can only move within the bounds of a slot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20899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>
                <a:latin typeface="Evolver" panose="02000505000000020004" pitchFamily="2" charset="0"/>
              </a:rPr>
              <a:t>What is CAD and SolidWorks?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CAD</a:t>
            </a:r>
            <a:endParaRPr lang="en-US" b="0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sz="half" idx="2"/>
          </p:nvPr>
        </p:nvSpPr>
        <p:spPr>
          <a:ln/>
        </p:spPr>
        <p:txBody>
          <a:bodyPr/>
          <a:lstStyle/>
          <a:p>
            <a:pPr marL="482600"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Stands </a:t>
            </a:r>
            <a:r>
              <a:rPr lang="en-US" dirty="0"/>
              <a:t>for Computer Aided </a:t>
            </a:r>
            <a:r>
              <a:rPr lang="en-US" dirty="0" smtClean="0"/>
              <a:t>Design</a:t>
            </a:r>
          </a:p>
          <a:p>
            <a:pPr marL="482600"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Used </a:t>
            </a:r>
            <a:r>
              <a:rPr lang="en-US" dirty="0"/>
              <a:t>in almost any kind of </a:t>
            </a:r>
            <a:r>
              <a:rPr lang="en-US" dirty="0" smtClean="0"/>
              <a:t>engineering</a:t>
            </a:r>
          </a:p>
          <a:p>
            <a:pPr marL="482600"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Very </a:t>
            </a:r>
            <a:r>
              <a:rPr lang="en-US" dirty="0"/>
              <a:t>important in being successful with the final product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 err="1" smtClean="0"/>
              <a:t>SolidWorks</a:t>
            </a:r>
            <a:endParaRPr lang="en-US" b="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>
              <a:spcAft>
                <a:spcPts val="1138"/>
              </a:spcAft>
              <a:buSzPct val="75000"/>
              <a:buFont typeface="Arial" pitchFamily="34" charset="0"/>
              <a:buChar char="•"/>
            </a:pPr>
            <a:r>
              <a:rPr lang="en-US" sz="2400" dirty="0" smtClean="0"/>
              <a:t>CAD Tool</a:t>
            </a:r>
          </a:p>
          <a:p>
            <a:pPr lvl="1">
              <a:spcAft>
                <a:spcPts val="1138"/>
              </a:spcAft>
              <a:buSzPct val="75000"/>
              <a:buFont typeface="Arial" pitchFamily="34" charset="0"/>
              <a:buChar char="•"/>
            </a:pPr>
            <a:r>
              <a:rPr lang="en-US" sz="2400" dirty="0" smtClean="0"/>
              <a:t>2 types of files: Part and Assembly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AC25-D6A6-43E7-9BAE-DD19A114A619}" type="slidenum">
              <a:rPr lang="en-US"/>
              <a:pPr/>
              <a:t>4</a:t>
            </a:fld>
            <a:endParaRPr lang="en-US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25462" y="4770437"/>
            <a:ext cx="907097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576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5pPr>
            <a:lvl6pPr marL="25146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6pPr>
            <a:lvl7pPr marL="29718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7pPr>
            <a:lvl8pPr marL="34290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8pPr>
            <a:lvl9pPr marL="38862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2"/>
              <a:buChar char=""/>
            </a:pP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825" y="1265237"/>
            <a:ext cx="9072563" cy="5487988"/>
          </a:xfrm>
        </p:spPr>
        <p:txBody>
          <a:bodyPr/>
          <a:lstStyle/>
          <a:p>
            <a:r>
              <a:rPr lang="en-US" dirty="0" smtClean="0"/>
              <a:t>Set up by selecting a cylinder (a threaded hole in real life) and a rod (a screw/bolt in real life)</a:t>
            </a:r>
          </a:p>
          <a:p>
            <a:r>
              <a:rPr lang="en-US" dirty="0" smtClean="0"/>
              <a:t>Distance per rotation of the screw is inputted and the CAD model prevents movement of the screw model unless it is spun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52" y="2789237"/>
            <a:ext cx="7589520" cy="42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Mate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diameter of each gear is inputted and the model rigs the gears to spin in sync when one of them spins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CD350BC-F5D8-4D90-AD57-598DB777C73B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2" y="2484437"/>
            <a:ext cx="8138160" cy="45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12" y="3398837"/>
            <a:ext cx="8569325" cy="1620837"/>
          </a:xfrm>
        </p:spPr>
        <p:txBody>
          <a:bodyPr/>
          <a:lstStyle/>
          <a:p>
            <a:r>
              <a:rPr lang="en-US" dirty="0" smtClean="0"/>
              <a:t>Parts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FRC 2468 CAD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SolidWorks and Click “New” in the top left section of the window</a:t>
            </a:r>
          </a:p>
          <a:p>
            <a:r>
              <a:rPr lang="en-US" dirty="0"/>
              <a:t>Click “Part” on the window that pops up then “OK”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86" y="2901949"/>
            <a:ext cx="7315200" cy="41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1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0" y="1417637"/>
            <a:ext cx="9072563" cy="5030788"/>
          </a:xfrm>
        </p:spPr>
        <p:txBody>
          <a:bodyPr/>
          <a:lstStyle/>
          <a:p>
            <a:r>
              <a:rPr lang="en-US" dirty="0" smtClean="0"/>
              <a:t>Click on “Sketch” in the new tool bar at the top and it should tell you to select a plane</a:t>
            </a:r>
          </a:p>
          <a:p>
            <a:r>
              <a:rPr lang="en-US" dirty="0" smtClean="0"/>
              <a:t>Select the “Top Plane” for now by clicking on the top plane in the 3 dimensional view. You can also select by clicking on “Top Plane” in the design tree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2" y="3387724"/>
            <a:ext cx="5943600" cy="36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Sketching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43" y="1341437"/>
            <a:ext cx="9072563" cy="5030788"/>
          </a:xfrm>
        </p:spPr>
        <p:txBody>
          <a:bodyPr/>
          <a:lstStyle/>
          <a:p>
            <a:r>
              <a:rPr lang="en-US" dirty="0" smtClean="0"/>
              <a:t>On the top is the tool bar with all the different ways to sketch shapes on the plane you have selected</a:t>
            </a:r>
          </a:p>
          <a:p>
            <a:r>
              <a:rPr lang="en-US" dirty="0" smtClean="0"/>
              <a:t>The small downwards pointing triangle next to each item suggests there are different ways of drawing the shape (e.g. Drawing a rectangle)</a:t>
            </a:r>
          </a:p>
          <a:p>
            <a:r>
              <a:rPr lang="en-US" dirty="0" smtClean="0"/>
              <a:t>Different ways to draw can help you immensely in giving the new feature the relation you want with the other entities in the sketch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037"/>
            <a:ext cx="4846320" cy="279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5" y="4235654"/>
            <a:ext cx="5029200" cy="27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4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Dimension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0" y="1265237"/>
            <a:ext cx="9072563" cy="5030788"/>
          </a:xfrm>
        </p:spPr>
        <p:txBody>
          <a:bodyPr/>
          <a:lstStyle/>
          <a:p>
            <a:r>
              <a:rPr lang="en-US" dirty="0" smtClean="0"/>
              <a:t>Smart Dimension allows the user to set specific dimensions to entities in sketches such as distance, length, diameter, etc.</a:t>
            </a:r>
          </a:p>
          <a:p>
            <a:r>
              <a:rPr lang="en-US" dirty="0" smtClean="0"/>
              <a:t>It’s called smart dimension because YOU need to be smart to use it correctly. If you have the “correct” ones set, changing dimensions in the future would be very easy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2" y="3246437"/>
            <a:ext cx="6858000" cy="38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OH MY GOD USE THESE PLEASE!!!</a:t>
            </a:r>
          </a:p>
          <a:p>
            <a:r>
              <a:rPr lang="en-US" dirty="0" smtClean="0"/>
              <a:t>You can set different relationships using this tool and it simplifies a lot of sketches SIGNIFICANTLY</a:t>
            </a:r>
          </a:p>
          <a:p>
            <a:r>
              <a:rPr lang="en-US" dirty="0" smtClean="0"/>
              <a:t>Example on next page…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you don’t use Relations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" y="2027237"/>
            <a:ext cx="9072563" cy="45760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0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you do Use Relations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9" y="1946749"/>
            <a:ext cx="8287907" cy="458216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SolidWorks File: Part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Part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Individual component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Can be assigned different properties (color, density, material)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89027938-87D5-4BF5-AFBC-79E65C98C162}" type="slidenum">
              <a:rPr lang="en-US"/>
              <a:pPr/>
              <a:t>5</a:t>
            </a:fld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164012"/>
            <a:ext cx="4572000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93318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on an entity</a:t>
            </a:r>
          </a:p>
          <a:p>
            <a:r>
              <a:rPr lang="en-US" dirty="0" smtClean="0"/>
              <a:t>Press down CTRL and click on another entity</a:t>
            </a:r>
          </a:p>
          <a:p>
            <a:r>
              <a:rPr lang="en-US" dirty="0" smtClean="0"/>
              <a:t>Select which relation you want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2" y="3170237"/>
            <a:ext cx="6858000" cy="38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you draw an entity, you don’t always want it in the final product and just need it as a reference.</a:t>
            </a:r>
          </a:p>
          <a:p>
            <a:r>
              <a:rPr lang="en-US" dirty="0" smtClean="0"/>
              <a:t>To change the entity to a “construction geometry”, select the entity and click on the “For Construction” option on the left side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3398837"/>
            <a:ext cx="6400800" cy="35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2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722437"/>
            <a:ext cx="4459287" cy="5030788"/>
          </a:xfrm>
        </p:spPr>
        <p:txBody>
          <a:bodyPr/>
          <a:lstStyle/>
          <a:p>
            <a:r>
              <a:rPr lang="en-US" dirty="0" smtClean="0"/>
              <a:t>Pronounced “fill-et”… </a:t>
            </a:r>
          </a:p>
          <a:p>
            <a:pPr marL="0" indent="0">
              <a:buNone/>
            </a:pPr>
            <a:r>
              <a:rPr lang="en-US" dirty="0" smtClean="0"/>
              <a:t>     NOT “fill-eh-y”</a:t>
            </a:r>
          </a:p>
          <a:p>
            <a:r>
              <a:rPr lang="en-US" dirty="0" err="1" smtClean="0"/>
              <a:t>Smoothes</a:t>
            </a:r>
            <a:r>
              <a:rPr lang="en-US" dirty="0" smtClean="0"/>
              <a:t> a sharp corner in sketches (you can do it with a 3 dimensional parts too if you want)</a:t>
            </a:r>
          </a:p>
          <a:p>
            <a:r>
              <a:rPr lang="en-US" dirty="0" smtClean="0"/>
              <a:t>Select a point or two lines to fillet the corner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2" y="1722437"/>
            <a:ext cx="4925113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0" y="1570037"/>
            <a:ext cx="9072563" cy="5030788"/>
          </a:xfrm>
        </p:spPr>
        <p:txBody>
          <a:bodyPr/>
          <a:lstStyle/>
          <a:p>
            <a:r>
              <a:rPr lang="en-US" dirty="0" smtClean="0"/>
              <a:t>Tool that allows selected entities to be mirrored across a line/axis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796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4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T</a:t>
            </a:r>
            <a:r>
              <a:rPr lang="en-US" dirty="0" smtClean="0"/>
              <a:t>ry Sketching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a new part and put together a sketch that follows the dimensions given in the picture called “Gearbox Plate” on the Front Plane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2" y="2576546"/>
            <a:ext cx="5486400" cy="44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Extruded Boss/Base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Makes a sketch “pop out” and become 3 dimensional</a:t>
            </a:r>
          </a:p>
          <a:p>
            <a:r>
              <a:rPr lang="en-US" dirty="0" smtClean="0"/>
              <a:t>Once your sketch is done, go to the “Features” in the tool bar tabs at top and then click on “Extruded Boss/Base”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2" y="2941636"/>
            <a:ext cx="7315200" cy="41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5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Extruded Boss/Base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options, you can set the thickness of the part and the direction the material is extruded</a:t>
            </a:r>
          </a:p>
          <a:p>
            <a:r>
              <a:rPr lang="en-US" dirty="0" smtClean="0"/>
              <a:t>You can also select certain sections to be or not to be extruded using the “Selected Contours” option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92" y="3295648"/>
            <a:ext cx="6492240" cy="36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Extruded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265237"/>
            <a:ext cx="9072563" cy="5030788"/>
          </a:xfrm>
        </p:spPr>
        <p:txBody>
          <a:bodyPr/>
          <a:lstStyle/>
          <a:p>
            <a:r>
              <a:rPr lang="en-US" dirty="0" smtClean="0"/>
              <a:t>Opposite of Extruded Boss/Base</a:t>
            </a:r>
          </a:p>
          <a:p>
            <a:r>
              <a:rPr lang="en-US" dirty="0" smtClean="0"/>
              <a:t>Cut out material from existing part based on a sketch</a:t>
            </a:r>
          </a:p>
          <a:p>
            <a:r>
              <a:rPr lang="en-US" dirty="0" smtClean="0"/>
              <a:t>Options are very similar to Extruded Boss/Base, try to use “Through All” if possible instead of raw dimensions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2" y="3017837"/>
            <a:ext cx="6858000" cy="38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8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there to be multiple versions of the same part</a:t>
            </a:r>
          </a:p>
          <a:p>
            <a:r>
              <a:rPr lang="en-US" dirty="0" smtClean="0"/>
              <a:t>Dimensions can be shared between different versions</a:t>
            </a:r>
          </a:p>
          <a:p>
            <a:r>
              <a:rPr lang="en-US" dirty="0" smtClean="0"/>
              <a:t>Especially useful for gearbox plates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a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on the third tab of the “Design Tree” section on the left side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36" y="2255837"/>
            <a:ext cx="6858000" cy="47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SolidWorks Assembly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Assembly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Made up of Parts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Can be rigged to move just like the real mechanism</a:t>
            </a:r>
          </a:p>
          <a:p>
            <a:pPr marL="863600" lvl="1" indent="-323850">
              <a:buSzPct val="75000"/>
              <a:buFont typeface="Symbol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9D5754A0-FFB3-43D7-8BC3-BF970657E8C5}" type="slidenum">
              <a:rPr lang="en-US"/>
              <a:pPr/>
              <a:t>6</a:t>
            </a:fld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60638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a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 click on the parent configuration and click “Add Configuration”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2103437"/>
            <a:ext cx="3705742" cy="5249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12" y="2173927"/>
            <a:ext cx="2286000" cy="51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Configurations 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512" y="1417637"/>
            <a:ext cx="9072563" cy="5030788"/>
          </a:xfrm>
        </p:spPr>
        <p:txBody>
          <a:bodyPr/>
          <a:lstStyle/>
          <a:p>
            <a:r>
              <a:rPr lang="en-US" dirty="0" smtClean="0"/>
              <a:t>In a new configuration, you can add new features or suppress features but all configurations must share the same features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2560637"/>
            <a:ext cx="7772400" cy="43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8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</a:t>
            </a:r>
            <a:r>
              <a:rPr lang="en-US" dirty="0"/>
              <a:t>T</a:t>
            </a:r>
            <a:r>
              <a:rPr lang="en-US" dirty="0" smtClean="0"/>
              <a:t>ry 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30" y="1570037"/>
            <a:ext cx="9072563" cy="5030788"/>
          </a:xfrm>
        </p:spPr>
        <p:txBody>
          <a:bodyPr/>
          <a:lstStyle/>
          <a:p>
            <a:r>
              <a:rPr lang="en-US" dirty="0" smtClean="0"/>
              <a:t>Make a new configuration called “Frame Attachment” for the gearbox plate</a:t>
            </a:r>
          </a:p>
          <a:p>
            <a:r>
              <a:rPr lang="en-US" dirty="0" smtClean="0"/>
              <a:t>Make cuts to match the dimensions of the reference picture “Frame Attachment”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3246437"/>
            <a:ext cx="6400800" cy="37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0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 Gearbox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43" y="1813380"/>
            <a:ext cx="7173327" cy="48489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Offset 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Creates a parallel line that is offset by a set distance from a previously existing entity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2636837"/>
            <a:ext cx="7772400" cy="43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Convert Entity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Converts the outline of features into the sketch that is currently open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796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2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341437"/>
            <a:ext cx="9072563" cy="5030788"/>
          </a:xfrm>
        </p:spPr>
        <p:txBody>
          <a:bodyPr/>
          <a:lstStyle/>
          <a:p>
            <a:r>
              <a:rPr lang="en-US" dirty="0" smtClean="0"/>
              <a:t>To create a new plane to sketch on, click on the “Reference Geometry” from the features menu and then “Plane”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2" y="2408237"/>
            <a:ext cx="8229600" cy="46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1" y="1265237"/>
            <a:ext cx="9072563" cy="5030788"/>
          </a:xfrm>
        </p:spPr>
        <p:txBody>
          <a:bodyPr/>
          <a:lstStyle/>
          <a:p>
            <a:r>
              <a:rPr lang="en-US" dirty="0" smtClean="0"/>
              <a:t>You can now select existing entities and planes to set the location of the new plane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073274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0" y="1570037"/>
            <a:ext cx="9072563" cy="5030788"/>
          </a:xfrm>
        </p:spPr>
        <p:txBody>
          <a:bodyPr/>
          <a:lstStyle/>
          <a:p>
            <a:r>
              <a:rPr lang="en-US" dirty="0" smtClean="0"/>
              <a:t>Creates an axis that can be referenced by features and sketches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034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>
                <a:latin typeface="Evolver" panose="02000505000000020004" pitchFamily="2" charset="0"/>
              </a:rPr>
              <a:t>CAD File Types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 smtClean="0"/>
              <a:t>SolidWorks</a:t>
            </a:r>
            <a:endParaRPr lang="en-US" b="0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sz="half" idx="2"/>
          </p:nvPr>
        </p:nvSpPr>
        <p:spPr>
          <a:ln/>
        </p:spPr>
        <p:txBody>
          <a:bodyPr>
            <a:normAutofit/>
          </a:bodyPr>
          <a:lstStyle/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smtClean="0"/>
              <a:t>[</a:t>
            </a:r>
            <a:r>
              <a:rPr lang="en-US" sz="2400" dirty="0"/>
              <a:t>Part].SLDPRT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/>
              <a:t>[Assembly].SLDASM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 smtClean="0"/>
              <a:t>Non-</a:t>
            </a:r>
            <a:r>
              <a:rPr lang="en-US" b="0" dirty="0" err="1" smtClean="0"/>
              <a:t>SolidWorks</a:t>
            </a:r>
            <a:r>
              <a:rPr lang="en-US" b="0" dirty="0" smtClean="0"/>
              <a:t> Software</a:t>
            </a:r>
            <a:endParaRPr lang="en-US" b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>
              <a:spcAft>
                <a:spcPts val="1138"/>
              </a:spcAft>
              <a:buSzPct val="75000"/>
            </a:pPr>
            <a:r>
              <a:rPr lang="en-US" sz="2400" dirty="0" smtClean="0"/>
              <a:t>[CAD].STEP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36ED-EF13-4423-BAF7-095A173D0CE5}" type="slidenum">
              <a:rPr lang="en-US"/>
              <a:pPr/>
              <a:t>7</a:t>
            </a:fld>
            <a:endParaRPr 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04825" y="3838575"/>
            <a:ext cx="90709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576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5pPr>
            <a:lvl6pPr marL="25146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6pPr>
            <a:lvl7pPr marL="29718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7pPr>
            <a:lvl8pPr marL="34290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8pPr>
            <a:lvl9pPr marL="3886200" indent="-228600" defTabSz="457200" fontAlgn="base" hangingPunct="0">
              <a:lnSpc>
                <a:spcPct val="82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David" pitchFamily="32" charset="0"/>
                <a:ea typeface="Microsoft YaHei" charset="-122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2"/>
              <a:buChar char=""/>
            </a:pP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6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89037"/>
            <a:ext cx="9072563" cy="5030788"/>
          </a:xfrm>
        </p:spPr>
        <p:txBody>
          <a:bodyPr/>
          <a:lstStyle/>
          <a:p>
            <a:r>
              <a:rPr lang="en-US" dirty="0" smtClean="0"/>
              <a:t>Can be done inside the sketch or as a new feature (feature is usually better since configurations can change the number of holes, etc.)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034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Fillet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341437"/>
            <a:ext cx="9072563" cy="5030788"/>
          </a:xfrm>
        </p:spPr>
        <p:txBody>
          <a:bodyPr/>
          <a:lstStyle/>
          <a:p>
            <a:r>
              <a:rPr lang="en-US" dirty="0" smtClean="0"/>
              <a:t>Again, Fill-ETS</a:t>
            </a:r>
          </a:p>
          <a:p>
            <a:r>
              <a:rPr lang="en-US" dirty="0" smtClean="0"/>
              <a:t>You should be using this instead of the sketch fillet in most cases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6" y="2408237"/>
            <a:ext cx="6858000" cy="46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2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Revolved Boss/Base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701949"/>
            <a:ext cx="3505200" cy="5030788"/>
          </a:xfrm>
        </p:spPr>
        <p:txBody>
          <a:bodyPr/>
          <a:lstStyle/>
          <a:p>
            <a:r>
              <a:rPr lang="en-US" dirty="0" smtClean="0"/>
              <a:t>How would you create a sphere using extruded boss/base?</a:t>
            </a:r>
          </a:p>
          <a:p>
            <a:r>
              <a:rPr lang="en-US" dirty="0" smtClean="0"/>
              <a:t>It’s impossible</a:t>
            </a:r>
          </a:p>
          <a:p>
            <a:r>
              <a:rPr lang="en-US" dirty="0" smtClean="0"/>
              <a:t>Revolved Boss/Base is used when you want to create something like a sphere or a door knob where the entity is symmetric around an axis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2" y="1798637"/>
            <a:ext cx="5943600" cy="45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Revolved Cut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265237"/>
            <a:ext cx="9072563" cy="5030788"/>
          </a:xfrm>
        </p:spPr>
        <p:txBody>
          <a:bodyPr/>
          <a:lstStyle/>
          <a:p>
            <a:r>
              <a:rPr lang="en-US" dirty="0" smtClean="0"/>
              <a:t>Opposite of revolved boss/base</a:t>
            </a:r>
          </a:p>
          <a:p>
            <a:r>
              <a:rPr lang="en-US" dirty="0" smtClean="0"/>
              <a:t>Cuts away material in a circular direction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2179637"/>
            <a:ext cx="8686800" cy="4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Revolved Cut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3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Wizard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SolidWorks puts in a hole with the correct dimensions for the screw/bolt you want to put in the hole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" y="2560637"/>
            <a:ext cx="7863840" cy="44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6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Wizard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Hole Wizard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6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Wizard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1722438"/>
            <a:ext cx="8947987" cy="5030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0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SolidWorks Navigation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Open SolidWorks file named </a:t>
            </a:r>
          </a:p>
          <a:p>
            <a:pPr marL="431800" indent="-323850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i="1" dirty="0"/>
              <a:t>Swerve-</a:t>
            </a:r>
            <a:r>
              <a:rPr lang="en-US" i="1" dirty="0" err="1"/>
              <a:t>Module.sldasm</a:t>
            </a:r>
            <a:endParaRPr lang="en-US" i="1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Navigate between files by using the buttons on the tool bar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69803B84-D0D2-466A-AAB7-4209EC91E7EF}" type="slidenum">
              <a:rPr lang="en-US"/>
              <a:pPr/>
              <a:t>8</a:t>
            </a:fld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0079038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Strategic Design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2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4" y="2941637"/>
            <a:ext cx="8678864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4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the rules, reread the rules, understand the rules</a:t>
            </a:r>
          </a:p>
          <a:p>
            <a:r>
              <a:rPr lang="en-US" dirty="0" smtClean="0"/>
              <a:t>Come up with the best strategy</a:t>
            </a:r>
          </a:p>
          <a:p>
            <a:pPr lvl="1"/>
            <a:r>
              <a:rPr lang="en-US" dirty="0" smtClean="0"/>
              <a:t>What action(s) generate the highest score for the least amount of time/work?</a:t>
            </a:r>
          </a:p>
          <a:p>
            <a:pPr lvl="1"/>
            <a:r>
              <a:rPr lang="en-US" dirty="0" smtClean="0"/>
              <a:t>Chokehold strategy: A strategy that, if set up correctly, guarantees victory</a:t>
            </a:r>
            <a:endParaRPr lang="en-US" dirty="0"/>
          </a:p>
          <a:p>
            <a:pPr lvl="1"/>
            <a:r>
              <a:rPr lang="en-US" dirty="0" smtClean="0"/>
              <a:t>Remember that defense can be just as effective as offense</a:t>
            </a:r>
          </a:p>
          <a:p>
            <a:pPr lvl="1"/>
            <a:r>
              <a:rPr lang="en-US" dirty="0" smtClean="0"/>
              <a:t>Being able to do one action very well, instead of being mediocre at many actions, is almost always better</a:t>
            </a:r>
          </a:p>
          <a:p>
            <a:pPr lvl="1"/>
            <a:r>
              <a:rPr lang="en-US" dirty="0" smtClean="0"/>
              <a:t>Always know your limitations! “Elegant” and “Simple” designs are almost always the best!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1722437"/>
            <a:ext cx="9599612" cy="50307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Come up with a list of actions that the robot might do for the strategy and mark them as:</a:t>
            </a:r>
          </a:p>
          <a:p>
            <a:pPr lvl="1"/>
            <a:r>
              <a:rPr lang="en-US" dirty="0"/>
              <a:t>Demand</a:t>
            </a:r>
          </a:p>
          <a:p>
            <a:pPr lvl="1"/>
            <a:r>
              <a:rPr lang="en-US" dirty="0"/>
              <a:t>Preferred</a:t>
            </a:r>
          </a:p>
          <a:p>
            <a:pPr lvl="1"/>
            <a:r>
              <a:rPr lang="en-US" dirty="0" smtClean="0"/>
              <a:t>Wish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Robot is able to move: Demand</a:t>
            </a:r>
          </a:p>
          <a:p>
            <a:pPr lvl="1"/>
            <a:r>
              <a:rPr lang="en-US" dirty="0" smtClean="0"/>
              <a:t>Robot is able to hold a game piece: Demand</a:t>
            </a:r>
          </a:p>
          <a:p>
            <a:pPr lvl="1"/>
            <a:r>
              <a:rPr lang="en-US" dirty="0" smtClean="0"/>
              <a:t>Robot is able to hold 3 game pieces: Preferred</a:t>
            </a:r>
          </a:p>
          <a:p>
            <a:pPr lvl="1"/>
            <a:r>
              <a:rPr lang="en-US" dirty="0" smtClean="0"/>
              <a:t>Robot is able to hold 5 game pieces and pick them all up in 10 seconds: Wish</a:t>
            </a:r>
            <a:endParaRPr lang="en-US" dirty="0"/>
          </a:p>
          <a:p>
            <a:r>
              <a:rPr lang="en-US" dirty="0" smtClean="0"/>
              <a:t>Be quantitative about the actions</a:t>
            </a:r>
          </a:p>
          <a:p>
            <a:pPr lvl="1"/>
            <a:r>
              <a:rPr lang="en-US" dirty="0" smtClean="0"/>
              <a:t>How long will it take?</a:t>
            </a:r>
          </a:p>
          <a:p>
            <a:pPr lvl="1"/>
            <a:r>
              <a:rPr lang="en-US" dirty="0" smtClean="0"/>
              <a:t>How many game pieces?</a:t>
            </a:r>
          </a:p>
          <a:p>
            <a:pPr lvl="1"/>
            <a:r>
              <a:rPr lang="en-US" dirty="0" smtClean="0"/>
              <a:t>How far does the robot travel?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Ring It Up!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Strategies?</a:t>
            </a:r>
          </a:p>
          <a:p>
            <a:r>
              <a:rPr lang="en-US" dirty="0" smtClean="0"/>
              <a:t>Actions?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12" y="1311274"/>
            <a:ext cx="7621064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important component of your robot</a:t>
            </a:r>
          </a:p>
          <a:p>
            <a:r>
              <a:rPr lang="en-US" dirty="0" smtClean="0"/>
              <a:t>The most important qualities of drive trains are: </a:t>
            </a:r>
          </a:p>
          <a:p>
            <a:pPr lvl="1"/>
            <a:r>
              <a:rPr lang="en-US" dirty="0" smtClean="0"/>
              <a:t>Reliability</a:t>
            </a:r>
          </a:p>
          <a:p>
            <a:pPr lvl="1"/>
            <a:r>
              <a:rPr lang="en-US" dirty="0" smtClean="0"/>
              <a:t>Axis's of motion</a:t>
            </a:r>
          </a:p>
          <a:p>
            <a:pPr lvl="1"/>
            <a:r>
              <a:rPr lang="en-US" dirty="0" smtClean="0"/>
              <a:t>Resource intensiveness</a:t>
            </a:r>
          </a:p>
          <a:p>
            <a:pPr lvl="1"/>
            <a:r>
              <a:rPr lang="en-US" dirty="0" smtClean="0"/>
              <a:t>Simplicity/complexity</a:t>
            </a:r>
          </a:p>
          <a:p>
            <a:r>
              <a:rPr lang="en-US" dirty="0" smtClean="0"/>
              <a:t>Wheel Type</a:t>
            </a:r>
          </a:p>
          <a:p>
            <a:pPr lvl="1"/>
            <a:r>
              <a:rPr lang="en-US" dirty="0" smtClean="0"/>
              <a:t>Traction/pneumatic</a:t>
            </a:r>
          </a:p>
          <a:p>
            <a:pPr lvl="1"/>
            <a:r>
              <a:rPr lang="en-US" dirty="0" smtClean="0"/>
              <a:t>Omni</a:t>
            </a:r>
          </a:p>
          <a:p>
            <a:pPr lvl="1"/>
            <a:r>
              <a:rPr lang="en-US" dirty="0" err="1" smtClean="0"/>
              <a:t>Mecanum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6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2" y="1138426"/>
            <a:ext cx="5753100" cy="412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Tank drive</a:t>
            </a:r>
          </a:p>
          <a:p>
            <a:pPr lvl="1"/>
            <a:r>
              <a:rPr lang="en-US" dirty="0" smtClean="0"/>
              <a:t>West Coast Drive</a:t>
            </a:r>
          </a:p>
          <a:p>
            <a:pPr lvl="1"/>
            <a:r>
              <a:rPr lang="en-US" dirty="0" smtClean="0"/>
              <a:t>Prometheus-style Drive</a:t>
            </a:r>
          </a:p>
          <a:p>
            <a:pPr lvl="1"/>
            <a:r>
              <a:rPr lang="en-US" dirty="0" smtClean="0"/>
              <a:t>Four </a:t>
            </a:r>
            <a:r>
              <a:rPr lang="en-US" dirty="0"/>
              <a:t>W</a:t>
            </a:r>
            <a:r>
              <a:rPr lang="en-US" dirty="0" smtClean="0"/>
              <a:t>heel Drive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</a:t>
            </a:r>
          </a:p>
          <a:p>
            <a:pPr lvl="1"/>
            <a:r>
              <a:rPr lang="en-US" dirty="0" smtClean="0"/>
              <a:t>Effective</a:t>
            </a:r>
          </a:p>
          <a:p>
            <a:pPr lvl="1"/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Pushing Power (Based on number of motors)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Can’t drive side-ways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8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1" y="2484437"/>
            <a:ext cx="63341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Slide/H-Drive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Slide/H-Drive</a:t>
            </a:r>
          </a:p>
          <a:p>
            <a:pPr lvl="1"/>
            <a:r>
              <a:rPr lang="en-US" dirty="0" smtClean="0"/>
              <a:t>Made up of </a:t>
            </a:r>
            <a:r>
              <a:rPr lang="en-US" dirty="0" err="1" smtClean="0"/>
              <a:t>omni</a:t>
            </a:r>
            <a:r>
              <a:rPr lang="en-US" dirty="0" smtClean="0"/>
              <a:t>-wheels facing perpendicular directions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Fairly Simple</a:t>
            </a:r>
          </a:p>
          <a:p>
            <a:pPr lvl="1"/>
            <a:r>
              <a:rPr lang="en-US" dirty="0" smtClean="0"/>
              <a:t>Able to strafe (move sideways)</a:t>
            </a:r>
          </a:p>
          <a:p>
            <a:pPr lvl="1"/>
            <a:r>
              <a:rPr lang="en-US" dirty="0" smtClean="0"/>
              <a:t>Fairly Reliable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No pushing power</a:t>
            </a:r>
          </a:p>
          <a:p>
            <a:pPr lvl="1"/>
            <a:r>
              <a:rPr lang="en-US" dirty="0" smtClean="0"/>
              <a:t>Can’t traverse rough terrain/ramps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0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2" y="2484437"/>
            <a:ext cx="5029200" cy="472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Mecanum</a:t>
            </a:r>
            <a:r>
              <a:rPr lang="en-US" dirty="0" smtClean="0"/>
              <a:t>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Mecanum</a:t>
            </a:r>
            <a:r>
              <a:rPr lang="en-US" dirty="0" smtClean="0"/>
              <a:t> Drive</a:t>
            </a:r>
          </a:p>
          <a:p>
            <a:pPr lvl="1"/>
            <a:r>
              <a:rPr lang="en-US" dirty="0" smtClean="0"/>
              <a:t>Made up of (usually) four </a:t>
            </a:r>
            <a:r>
              <a:rPr lang="en-US" dirty="0" err="1" smtClean="0"/>
              <a:t>mecanum</a:t>
            </a:r>
            <a:r>
              <a:rPr lang="en-US" dirty="0" smtClean="0"/>
              <a:t> wheels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hardware</a:t>
            </a:r>
          </a:p>
          <a:p>
            <a:pPr lvl="1"/>
            <a:r>
              <a:rPr lang="en-US" dirty="0" smtClean="0"/>
              <a:t>Able to strafe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Difficult programming</a:t>
            </a:r>
          </a:p>
          <a:p>
            <a:pPr lvl="1"/>
            <a:r>
              <a:rPr lang="en-US" dirty="0" smtClean="0"/>
              <a:t>Little pushing power</a:t>
            </a:r>
          </a:p>
          <a:p>
            <a:pPr lvl="1"/>
            <a:r>
              <a:rPr lang="en-US" dirty="0" smtClean="0"/>
              <a:t>Can’t traverse rough terrain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or ramps</a:t>
            </a:r>
          </a:p>
          <a:p>
            <a:pPr lvl="1"/>
            <a:r>
              <a:rPr lang="en-US" dirty="0" smtClean="0"/>
              <a:t>Expensive Wheels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9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Holonomic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Holonomic Drive</a:t>
            </a:r>
          </a:p>
          <a:p>
            <a:pPr lvl="1"/>
            <a:r>
              <a:rPr lang="en-US" dirty="0" smtClean="0"/>
              <a:t>Four </a:t>
            </a:r>
            <a:r>
              <a:rPr lang="en-US" dirty="0" err="1" smtClean="0"/>
              <a:t>omni</a:t>
            </a:r>
            <a:r>
              <a:rPr lang="en-US" dirty="0" smtClean="0"/>
              <a:t> wheels set up in the corners of the robot with the axles pointing at the corners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Fairly simple hardware</a:t>
            </a:r>
          </a:p>
          <a:p>
            <a:pPr lvl="1"/>
            <a:r>
              <a:rPr lang="en-US" dirty="0" smtClean="0"/>
              <a:t>Able to strafe</a:t>
            </a:r>
            <a:endParaRPr lang="en-US" dirty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/>
              <a:t>Difficult programming</a:t>
            </a:r>
          </a:p>
          <a:p>
            <a:pPr lvl="1"/>
            <a:r>
              <a:rPr lang="en-US" dirty="0"/>
              <a:t>Little pushing power</a:t>
            </a:r>
          </a:p>
          <a:p>
            <a:pPr lvl="1"/>
            <a:r>
              <a:rPr lang="en-US" dirty="0"/>
              <a:t>Can’t traverse rough terrain</a:t>
            </a:r>
          </a:p>
          <a:p>
            <a:pPr marL="457200" lvl="1" indent="0">
              <a:buNone/>
            </a:pPr>
            <a:r>
              <a:rPr lang="en-US" dirty="0"/>
              <a:t>	or ramps</a:t>
            </a:r>
          </a:p>
          <a:p>
            <a:pPr lvl="1"/>
            <a:r>
              <a:rPr lang="en-US" dirty="0" smtClean="0"/>
              <a:t>Mounting the wheels to be 45 degrees to the frame can be a pain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89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2" y="2789237"/>
            <a:ext cx="42291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6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/>
              <a:t>Navigating </a:t>
            </a:r>
            <a:r>
              <a:rPr lang="en-US" dirty="0" smtClean="0"/>
              <a:t>a </a:t>
            </a:r>
            <a:r>
              <a:rPr lang="en-US" dirty="0"/>
              <a:t>Model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Zoom in and out by using the mouse wheel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Pan the camera around the object by pressing down on the mouse wheel and moving the mouse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View orientation button in the top of the viewing area brings up options to view the part head-on from a plane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44875" y="7007225"/>
            <a:ext cx="3190875" cy="401638"/>
          </a:xfrm>
        </p:spPr>
        <p:txBody>
          <a:bodyPr/>
          <a:lstStyle/>
          <a:p>
            <a:r>
              <a:rPr lang="en-US" smtClean="0"/>
              <a:t>FRC 2468 CAD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847C6B27-B676-4274-B8FB-9FE760DEE6BD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Swerve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Swerve Drive</a:t>
            </a:r>
          </a:p>
          <a:p>
            <a:pPr lvl="1"/>
            <a:r>
              <a:rPr lang="en-US" dirty="0" smtClean="0"/>
              <a:t>Made up of swerve modules where each module can spin the wheels as well as change the direction that the wheels are pointing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Pushing Power</a:t>
            </a:r>
          </a:p>
          <a:p>
            <a:pPr lvl="1"/>
            <a:r>
              <a:rPr lang="en-US" dirty="0" smtClean="0"/>
              <a:t>Able to strafe</a:t>
            </a:r>
          </a:p>
          <a:p>
            <a:pPr lvl="1"/>
            <a:r>
              <a:rPr lang="en-US" dirty="0" smtClean="0"/>
              <a:t>Can traverse rough terrain/ramps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Really complex</a:t>
            </a:r>
          </a:p>
          <a:p>
            <a:pPr lvl="1"/>
            <a:r>
              <a:rPr lang="en-US" dirty="0" smtClean="0"/>
              <a:t>Weighs a ton</a:t>
            </a:r>
          </a:p>
          <a:p>
            <a:pPr lvl="1"/>
            <a:r>
              <a:rPr lang="en-US" dirty="0" smtClean="0"/>
              <a:t>Can be unreliable</a:t>
            </a:r>
          </a:p>
          <a:p>
            <a:pPr lvl="1"/>
            <a:r>
              <a:rPr lang="en-US" dirty="0" smtClean="0"/>
              <a:t>Difficult Programming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90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941637"/>
            <a:ext cx="4686300" cy="398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4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Picking a Drive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weighted objectives table</a:t>
            </a:r>
          </a:p>
          <a:p>
            <a:pPr lvl="1"/>
            <a:r>
              <a:rPr lang="en-US" dirty="0" smtClean="0"/>
              <a:t>5 is great, 1 is bad</a:t>
            </a:r>
          </a:p>
          <a:p>
            <a:pPr lvl="1"/>
            <a:r>
              <a:rPr lang="en-US" dirty="0" smtClean="0"/>
              <a:t>Weights are dependent on:</a:t>
            </a:r>
          </a:p>
          <a:p>
            <a:pPr lvl="2"/>
            <a:r>
              <a:rPr lang="en-US" dirty="0" smtClean="0"/>
              <a:t>The game</a:t>
            </a:r>
          </a:p>
          <a:p>
            <a:pPr lvl="2"/>
            <a:r>
              <a:rPr lang="en-US" dirty="0" smtClean="0"/>
              <a:t>Your strategy</a:t>
            </a:r>
          </a:p>
          <a:p>
            <a:pPr lvl="2"/>
            <a:r>
              <a:rPr lang="en-US" dirty="0" smtClean="0"/>
              <a:t>Resources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91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1722437"/>
            <a:ext cx="4314825" cy="425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Picking a Drive Train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FRC </a:t>
            </a:r>
            <a:r>
              <a:rPr lang="en-US" sz="1600" smtClean="0"/>
              <a:t>2468</a:t>
            </a:r>
            <a:r>
              <a:rPr lang="en-US" smtClean="0"/>
              <a:t> CAD Seminar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0BC-F5D8-4D90-AD57-598DB777C73B}" type="slidenum">
              <a:rPr lang="en-US" smtClean="0"/>
              <a:t>92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26" y="2332038"/>
            <a:ext cx="885156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67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2640</Words>
  <Application>Microsoft Office PowerPoint</Application>
  <PresentationFormat>Custom</PresentationFormat>
  <Paragraphs>523</Paragraphs>
  <Slides>92</Slides>
  <Notes>17</Notes>
  <HiddenSlides>53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1_Custom Design</vt:lpstr>
      <vt:lpstr>Custom Design</vt:lpstr>
      <vt:lpstr>SolidWorks Seminar series: Introduction to SolidWorks</vt:lpstr>
      <vt:lpstr>Overview</vt:lpstr>
      <vt:lpstr>Overview</vt:lpstr>
      <vt:lpstr>What is CAD and SolidWorks?</vt:lpstr>
      <vt:lpstr>SolidWorks File: Part</vt:lpstr>
      <vt:lpstr>SolidWorks Assembly</vt:lpstr>
      <vt:lpstr>CAD File Types</vt:lpstr>
      <vt:lpstr>SolidWorks Navigation</vt:lpstr>
      <vt:lpstr>Navigating a Model</vt:lpstr>
      <vt:lpstr>View Orientation</vt:lpstr>
      <vt:lpstr>Assembly</vt:lpstr>
      <vt:lpstr>Assembly Navigation</vt:lpstr>
      <vt:lpstr>Useful Evaluate Tools</vt:lpstr>
      <vt:lpstr>Measure</vt:lpstr>
      <vt:lpstr>Mass Properties</vt:lpstr>
      <vt:lpstr>Units</vt:lpstr>
      <vt:lpstr>Transparency</vt:lpstr>
      <vt:lpstr>Section View</vt:lpstr>
      <vt:lpstr>Section View</vt:lpstr>
      <vt:lpstr>Mates</vt:lpstr>
      <vt:lpstr>Mate Menu</vt:lpstr>
      <vt:lpstr>Mate Menu</vt:lpstr>
      <vt:lpstr>Coincident Mate</vt:lpstr>
      <vt:lpstr>Coincident Mate</vt:lpstr>
      <vt:lpstr>Concentric Mate</vt:lpstr>
      <vt:lpstr>Concentric Mate</vt:lpstr>
      <vt:lpstr>Wheel Assembly</vt:lpstr>
      <vt:lpstr>Tangent Mate</vt:lpstr>
      <vt:lpstr>Tangent Mate</vt:lpstr>
      <vt:lpstr>Other Standard Mates</vt:lpstr>
      <vt:lpstr>Multiple Mate Option</vt:lpstr>
      <vt:lpstr>Mating Planes</vt:lpstr>
      <vt:lpstr>Advanced Mate</vt:lpstr>
      <vt:lpstr>Symmetric Mate</vt:lpstr>
      <vt:lpstr>Symmetric Mate</vt:lpstr>
      <vt:lpstr>Limit Distance Mate</vt:lpstr>
      <vt:lpstr>Distance Limit Mate</vt:lpstr>
      <vt:lpstr>Mechanical Mate</vt:lpstr>
      <vt:lpstr>Slot Mate</vt:lpstr>
      <vt:lpstr>Screw Mate</vt:lpstr>
      <vt:lpstr>Gear Mate</vt:lpstr>
      <vt:lpstr>Parts</vt:lpstr>
      <vt:lpstr>Part Navigation</vt:lpstr>
      <vt:lpstr>Creating Sketch</vt:lpstr>
      <vt:lpstr>Sketching Tools</vt:lpstr>
      <vt:lpstr>Smart Dimension</vt:lpstr>
      <vt:lpstr>Relations</vt:lpstr>
      <vt:lpstr>When you don’t use Relations</vt:lpstr>
      <vt:lpstr>When you do Use Relations</vt:lpstr>
      <vt:lpstr>Relations</vt:lpstr>
      <vt:lpstr>Construction Geometry</vt:lpstr>
      <vt:lpstr>Fillets</vt:lpstr>
      <vt:lpstr>Mirror Entities</vt:lpstr>
      <vt:lpstr>Let’s Try Sketching</vt:lpstr>
      <vt:lpstr>Extruded Boss/Base</vt:lpstr>
      <vt:lpstr>Extruded Boss/Base</vt:lpstr>
      <vt:lpstr>Extruded Cut</vt:lpstr>
      <vt:lpstr>Configurations</vt:lpstr>
      <vt:lpstr>Adding a Configuration</vt:lpstr>
      <vt:lpstr>Adding a Configuration</vt:lpstr>
      <vt:lpstr>Configurations Tip</vt:lpstr>
      <vt:lpstr>Let’s Try configurations</vt:lpstr>
      <vt:lpstr>Complete Gearbox</vt:lpstr>
      <vt:lpstr>Offset Entities</vt:lpstr>
      <vt:lpstr>Convert Entity</vt:lpstr>
      <vt:lpstr>Plane</vt:lpstr>
      <vt:lpstr>Plane</vt:lpstr>
      <vt:lpstr>Plane</vt:lpstr>
      <vt:lpstr>Axis</vt:lpstr>
      <vt:lpstr>Axis</vt:lpstr>
      <vt:lpstr>Linear Pattern</vt:lpstr>
      <vt:lpstr>Fillet Feature</vt:lpstr>
      <vt:lpstr>Revolved Boss/Base</vt:lpstr>
      <vt:lpstr>Revolved Cut</vt:lpstr>
      <vt:lpstr>Revolved Cut</vt:lpstr>
      <vt:lpstr>Hole Wizard</vt:lpstr>
      <vt:lpstr>Hole Wizard</vt:lpstr>
      <vt:lpstr>Hole Wizard</vt:lpstr>
      <vt:lpstr>Hole Wizard</vt:lpstr>
      <vt:lpstr>Strategic Design</vt:lpstr>
      <vt:lpstr>overview</vt:lpstr>
      <vt:lpstr>Strategy</vt:lpstr>
      <vt:lpstr>Actions</vt:lpstr>
      <vt:lpstr>Ring It Up!</vt:lpstr>
      <vt:lpstr>Drive Train</vt:lpstr>
      <vt:lpstr>Tank Drive</vt:lpstr>
      <vt:lpstr>Slide/H-Drive</vt:lpstr>
      <vt:lpstr>Mecanum Drive</vt:lpstr>
      <vt:lpstr>Holonomic Drive</vt:lpstr>
      <vt:lpstr>Swerve Drive</vt:lpstr>
      <vt:lpstr>Picking a Drive Train</vt:lpstr>
      <vt:lpstr>Picking a Drive Train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SolidWorks Seminar series: Introduction to SolidWorks</dc:title>
  <dc:creator>bluehawk178</dc:creator>
  <cp:lastModifiedBy>bluehawk178</cp:lastModifiedBy>
  <cp:revision>89</cp:revision>
  <cp:lastPrinted>1601-01-01T00:00:00Z</cp:lastPrinted>
  <dcterms:created xsi:type="dcterms:W3CDTF">2015-06-04T22:05:48Z</dcterms:created>
  <dcterms:modified xsi:type="dcterms:W3CDTF">2015-09-05T00:39:22Z</dcterms:modified>
</cp:coreProperties>
</file>